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3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073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24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599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4928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34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9458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878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130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461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9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951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32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749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211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789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788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745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2821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Эффективные Методы обработки строк в решении задач ЕГЭ по информатике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1200" y="4342266"/>
            <a:ext cx="6164068" cy="165576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dirty="0" err="1" smtClean="0"/>
              <a:t>Егина</a:t>
            </a:r>
            <a:r>
              <a:rPr lang="ru-RU" b="1" dirty="0" smtClean="0"/>
              <a:t> Елена Александровна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/>
              <a:t>учитель информатики МОАУ «Гимназия №1 имени Романенко Ю.В.»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1" dirty="0" smtClean="0"/>
              <a:t>руководитель ГМО учителей информатики г. Бузулука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71355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126" y="0"/>
            <a:ext cx="10258697" cy="1143442"/>
          </a:xfrm>
        </p:spPr>
        <p:txBody>
          <a:bodyPr/>
          <a:lstStyle/>
          <a:p>
            <a:r>
              <a:rPr lang="ru-RU" dirty="0" smtClean="0"/>
              <a:t>Задание №12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6113" y="1259477"/>
            <a:ext cx="6419475" cy="426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11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14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235344" y="1742657"/>
            <a:ext cx="971066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(№ 5485) (А. Богданов) Операнды арифметического выражения записаны в системе счисления с основанием 18: </a:t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9009x₁₈ + 2257x₁₈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В записи чисел переменной x обозначена неизвестная цифра из алфавита 18-ричной системы счисления. Определите наименьшее значение x, при котором значение данного арифметического выражения кратно 15. Для найденного значения x вычислите частное от деления значения арифметического выражения на 15 и укажите его в ответе в десятичной системе счисления. Основание системы счисления в ответе указывать не нужно.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0348" y="4530439"/>
            <a:ext cx="5794738" cy="165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49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6" y="0"/>
            <a:ext cx="10353761" cy="1326321"/>
          </a:xfrm>
        </p:spPr>
        <p:txBody>
          <a:bodyPr/>
          <a:lstStyle/>
          <a:p>
            <a:r>
              <a:rPr lang="ru-RU" dirty="0" smtClean="0"/>
              <a:t>Задание 23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13795" y="984069"/>
            <a:ext cx="11025656" cy="4807131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Задача № 6036 (источник https://kpolyakov.spb.ru/). Исполнитель</a:t>
            </a:r>
          </a:p>
          <a:p>
            <a:r>
              <a:rPr lang="ru-RU" dirty="0"/>
              <a:t>Калькулятор преобразует число, записанное на экране. У исполнителя есть три</a:t>
            </a:r>
          </a:p>
          <a:p>
            <a:r>
              <a:rPr lang="ru-RU" dirty="0"/>
              <a:t>команды, которым присвоены коды:</a:t>
            </a:r>
          </a:p>
          <a:p>
            <a:r>
              <a:rPr lang="ru-RU" dirty="0"/>
              <a:t>A. Вычти 1</a:t>
            </a:r>
          </a:p>
          <a:p>
            <a:r>
              <a:rPr lang="ru-RU" dirty="0"/>
              <a:t>B. Вычти 2</a:t>
            </a:r>
          </a:p>
          <a:p>
            <a:r>
              <a:rPr lang="ru-RU" dirty="0"/>
              <a:t>С. Найди целую часть от деления на 2</a:t>
            </a:r>
          </a:p>
          <a:p>
            <a:r>
              <a:rPr lang="ru-RU" dirty="0"/>
              <a:t>Сколько существует программ, для которых при исходном числе 34</a:t>
            </a:r>
          </a:p>
          <a:p>
            <a:r>
              <a:rPr lang="ru-RU" dirty="0"/>
              <a:t>результатом будет являться число 2, при этом программа соответствует маске</a:t>
            </a:r>
          </a:p>
          <a:p>
            <a:r>
              <a:rPr lang="ru-RU" dirty="0"/>
              <a:t>«?A*CB?» (символ «?» означает ровно один произвольный символ; символ «*»</a:t>
            </a:r>
          </a:p>
          <a:p>
            <a:r>
              <a:rPr lang="ru-RU" dirty="0"/>
              <a:t>означает любую последовательность символов произвольной длины; в том</a:t>
            </a:r>
          </a:p>
          <a:p>
            <a:r>
              <a:rPr lang="ru-RU" dirty="0"/>
              <a:t>числе «*» может задавать и пустую последовательность) и не содержит двух</a:t>
            </a:r>
          </a:p>
          <a:p>
            <a:r>
              <a:rPr lang="ru-RU" dirty="0"/>
              <a:t>идущих подряд одинаковых команд?</a:t>
            </a:r>
          </a:p>
        </p:txBody>
      </p:sp>
    </p:spTree>
    <p:extLst>
      <p:ext uri="{BB962C8B-B14F-4D97-AF65-F5344CB8AC3E}">
        <p14:creationId xmlns:p14="http://schemas.microsoft.com/office/powerpoint/2010/main" val="198270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23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13794" y="1442921"/>
            <a:ext cx="10353762" cy="3695136"/>
          </a:xfrm>
        </p:spPr>
        <p:txBody>
          <a:bodyPr/>
          <a:lstStyle/>
          <a:p>
            <a:r>
              <a:rPr lang="ru-RU" dirty="0"/>
              <a:t>«?A*CB?»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106" y="2096064"/>
            <a:ext cx="89344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778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285" y="1463040"/>
            <a:ext cx="10564103" cy="520772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b="1" dirty="0">
                <a:effectLst/>
              </a:rPr>
              <a:t>Тема</a:t>
            </a:r>
            <a:r>
              <a:rPr lang="ru-RU" dirty="0">
                <a:effectLst/>
              </a:rPr>
              <a:t>:  Обработка символьных строк</a:t>
            </a:r>
          </a:p>
          <a:p>
            <a:r>
              <a:rPr lang="ru-RU" b="1" dirty="0">
                <a:effectLst/>
              </a:rPr>
              <a:t>Что проверяется:</a:t>
            </a:r>
            <a:endParaRPr lang="ru-RU" dirty="0">
              <a:effectLst/>
            </a:endParaRPr>
          </a:p>
          <a:p>
            <a:r>
              <a:rPr lang="ru-RU" dirty="0">
                <a:effectLst/>
              </a:rPr>
              <a:t>Умение создавать собственные программы (10–20 строк) для обработки символьной информации.</a:t>
            </a:r>
          </a:p>
          <a:p>
            <a:r>
              <a:rPr lang="ru-RU" i="1" dirty="0">
                <a:effectLst/>
              </a:rPr>
              <a:t>1.5.2.  Цепочки (конечные последовательности), деревья, списки, графы, матрицы (массивы), псевдослучайные последовательности.</a:t>
            </a:r>
            <a:endParaRPr lang="ru-RU" dirty="0">
              <a:effectLst/>
            </a:endParaRPr>
          </a:p>
          <a:p>
            <a:r>
              <a:rPr lang="ru-RU" i="1" dirty="0">
                <a:effectLst/>
              </a:rPr>
              <a:t>1.1.3. Строить информационные модели объектов, систем и процессов в виде алгоритмов.</a:t>
            </a:r>
            <a:endParaRPr lang="ru-RU" dirty="0">
              <a:effectLst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Эффективные </a:t>
            </a:r>
            <a:r>
              <a:rPr lang="ru-RU" dirty="0" smtClean="0"/>
              <a:t>методы</a:t>
            </a:r>
            <a:r>
              <a:rPr lang="ru-RU" dirty="0" smtClean="0"/>
              <a:t>:</a:t>
            </a:r>
          </a:p>
          <a:p>
            <a:r>
              <a:rPr lang="ru-RU" dirty="0" smtClean="0"/>
              <a:t>«классический»</a:t>
            </a:r>
            <a:endParaRPr lang="ru-RU" dirty="0" smtClean="0"/>
          </a:p>
          <a:p>
            <a:r>
              <a:rPr lang="ru-RU" dirty="0" smtClean="0"/>
              <a:t>«динамический»</a:t>
            </a:r>
          </a:p>
          <a:p>
            <a:r>
              <a:rPr lang="ru-RU" dirty="0" smtClean="0"/>
              <a:t>«разбиение на подстроки»</a:t>
            </a:r>
          </a:p>
          <a:p>
            <a:r>
              <a:rPr lang="ru-RU" dirty="0" smtClean="0"/>
              <a:t>«метод двух указателей»</a:t>
            </a:r>
          </a:p>
          <a:p>
            <a:r>
              <a:rPr lang="ru-RU" dirty="0" smtClean="0"/>
              <a:t>«с </a:t>
            </a:r>
            <a:r>
              <a:rPr lang="ru-RU" dirty="0" smtClean="0"/>
              <a:t>помощью регулярных </a:t>
            </a:r>
            <a:r>
              <a:rPr lang="ru-RU" dirty="0" smtClean="0"/>
              <a:t>выражений»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445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14438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</a:br>
            <a:endParaRPr lang="en-US" b="0" dirty="0">
              <a:solidFill>
                <a:srgbClr val="000000"/>
              </a:solidFill>
              <a:effectLst/>
              <a:latin typeface="Courier New" panose="02070309020205020404" pitchFamily="49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34" y="374196"/>
            <a:ext cx="10976955" cy="620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11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948" y="596285"/>
            <a:ext cx="11155554" cy="519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19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0" y="933450"/>
            <a:ext cx="118681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872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71171"/>
          <a:stretch/>
        </p:blipFill>
        <p:spPr>
          <a:xfrm>
            <a:off x="66130" y="933450"/>
            <a:ext cx="11868150" cy="14004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41270"/>
          <a:stretch/>
        </p:blipFill>
        <p:spPr>
          <a:xfrm>
            <a:off x="140835" y="2657747"/>
            <a:ext cx="5023348" cy="42269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5211" y="2657747"/>
            <a:ext cx="4751497" cy="419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65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77" y="936172"/>
            <a:ext cx="11431659" cy="464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412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Строка – это упорядоченная</a:t>
            </a:r>
            <a:br>
              <a:rPr lang="ru-RU" dirty="0"/>
            </a:br>
            <a:r>
              <a:rPr lang="ru-RU" dirty="0"/>
              <a:t>последовательность символов.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s1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строка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s2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строка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\n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 переводом внутри строки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x = 3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= 5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s4 = f"{x}+{y}={(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x+y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)} "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3+5=8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s5 =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r"c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:\n.txt"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c:\n.txt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533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13" y="1062581"/>
            <a:ext cx="11677364" cy="328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41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" y="1410788"/>
            <a:ext cx="12004167" cy="401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3926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90" y="569459"/>
            <a:ext cx="11224779" cy="564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906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087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755691" cy="132632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 Аналитического отчёта </a:t>
            </a:r>
            <a:r>
              <a:rPr lang="ru-RU" dirty="0"/>
              <a:t>о результатах</a:t>
            </a:r>
            <a:br>
              <a:rPr lang="ru-RU" dirty="0"/>
            </a:br>
            <a:r>
              <a:rPr lang="ru-RU" dirty="0"/>
              <a:t>участников ЕГЭ 2023 года</a:t>
            </a:r>
            <a:br>
              <a:rPr lang="ru-RU" dirty="0"/>
            </a:br>
            <a:r>
              <a:rPr lang="ru-RU" dirty="0"/>
              <a:t>по </a:t>
            </a:r>
            <a:r>
              <a:rPr lang="ru-RU" dirty="0" smtClean="0"/>
              <a:t>ИНФОРМАТИКЕ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7795" y="2051957"/>
            <a:ext cx="7097485" cy="454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58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Срезы строк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727"/>
          <a:stretch/>
        </p:blipFill>
        <p:spPr>
          <a:xfrm>
            <a:off x="727301" y="2264229"/>
            <a:ext cx="10937442" cy="348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91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709" y="0"/>
            <a:ext cx="10353761" cy="1326321"/>
          </a:xfrm>
        </p:spPr>
        <p:txBody>
          <a:bodyPr/>
          <a:lstStyle/>
          <a:p>
            <a:r>
              <a:rPr lang="ru-RU" dirty="0" smtClean="0"/>
              <a:t>Функции обработки строк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86"/>
          <a:stretch/>
        </p:blipFill>
        <p:spPr>
          <a:xfrm>
            <a:off x="2067522" y="1010194"/>
            <a:ext cx="6998101" cy="584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32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709" y="0"/>
            <a:ext cx="10353761" cy="1326321"/>
          </a:xfrm>
        </p:spPr>
        <p:txBody>
          <a:bodyPr/>
          <a:lstStyle/>
          <a:p>
            <a:r>
              <a:rPr lang="ru-RU" dirty="0" smtClean="0"/>
              <a:t>Функции обработки строк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7178" y="1326321"/>
            <a:ext cx="7820262" cy="464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42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№5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9269" y="1550125"/>
            <a:ext cx="10824754" cy="456329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Задача № 4131 (источник https://kpolyakov.spb.ru/, А. Богданов). Алгоритм</a:t>
            </a:r>
          </a:p>
          <a:p>
            <a:r>
              <a:rPr lang="ru-RU" dirty="0"/>
              <a:t>получает на вход натуральное число N &gt; 1 и строит по нему новое число R</a:t>
            </a:r>
          </a:p>
          <a:p>
            <a:r>
              <a:rPr lang="ru-RU" dirty="0"/>
              <a:t>следующим образом:</a:t>
            </a:r>
          </a:p>
          <a:p>
            <a:r>
              <a:rPr lang="ru-RU" dirty="0"/>
              <a:t>1) Число N переводим в двоичную запись.</a:t>
            </a:r>
          </a:p>
          <a:p>
            <a:r>
              <a:rPr lang="ru-RU" dirty="0"/>
              <a:t>2) Инвертируем все биты числа, кроме первого.</a:t>
            </a:r>
          </a:p>
          <a:p>
            <a:r>
              <a:rPr lang="ru-RU" dirty="0"/>
              <a:t>3) Переводим в десятичную запись.</a:t>
            </a:r>
          </a:p>
          <a:p>
            <a:r>
              <a:rPr lang="ru-RU" dirty="0"/>
              <a:t>4) Складываем результат с исходным числом N.</a:t>
            </a:r>
          </a:p>
          <a:p>
            <a:r>
              <a:rPr lang="ru-RU" dirty="0"/>
              <a:t>Полученное число является искомым числом R. Укажите наименьшее</a:t>
            </a:r>
          </a:p>
          <a:p>
            <a:r>
              <a:rPr lang="ru-RU" dirty="0"/>
              <a:t>нечетное число N, для которого результат работы данного алгоритма больше</a:t>
            </a:r>
          </a:p>
          <a:p>
            <a:r>
              <a:rPr lang="ru-RU" dirty="0"/>
              <a:t>99. В ответе это число запишите в десятичной системе счисления. </a:t>
            </a:r>
          </a:p>
        </p:txBody>
      </p:sp>
    </p:spTree>
    <p:extLst>
      <p:ext uri="{BB962C8B-B14F-4D97-AF65-F5344CB8AC3E}">
        <p14:creationId xmlns:p14="http://schemas.microsoft.com/office/powerpoint/2010/main" val="1168785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№5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7006" y="1648972"/>
            <a:ext cx="5617028" cy="454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75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126" y="0"/>
            <a:ext cx="10258697" cy="1143442"/>
          </a:xfrm>
        </p:spPr>
        <p:txBody>
          <a:bodyPr/>
          <a:lstStyle/>
          <a:p>
            <a:r>
              <a:rPr lang="ru-RU" dirty="0" smtClean="0"/>
              <a:t>Задание №12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344" y="714104"/>
            <a:ext cx="11547566" cy="6383384"/>
          </a:xfrm>
        </p:spPr>
        <p:txBody>
          <a:bodyPr>
            <a:normAutofit fontScale="40000" lnSpcReduction="20000"/>
          </a:bodyPr>
          <a:lstStyle/>
          <a:p>
            <a:r>
              <a:rPr lang="ru-RU" sz="4000" dirty="0">
                <a:effectLst/>
              </a:rPr>
              <a:t>(№ 3422) Исполнитель Редактор получает на вход строку цифр и преобразовывает </a:t>
            </a:r>
            <a:r>
              <a:rPr lang="ru-RU" sz="4000" dirty="0" err="1" smtClean="0">
                <a:effectLst/>
              </a:rPr>
              <a:t>еёДана</a:t>
            </a:r>
            <a:r>
              <a:rPr lang="ru-RU" sz="4000" dirty="0" smtClean="0">
                <a:effectLst/>
              </a:rPr>
              <a:t> </a:t>
            </a:r>
            <a:r>
              <a:rPr lang="ru-RU" sz="4000" dirty="0">
                <a:effectLst/>
              </a:rPr>
              <a:t>программа для исполнителя Редактор:</a:t>
            </a:r>
          </a:p>
          <a:p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>
                <a:effectLst/>
              </a:rPr>
              <a:t>НАЧАЛО</a:t>
            </a:r>
          </a:p>
          <a:p>
            <a:r>
              <a:rPr lang="ru-RU" sz="4000" dirty="0">
                <a:effectLst/>
              </a:rPr>
              <a:t>ПОКА нашлось (63) ИЛИ нашлось (664) ИЛИ нашлось (6665)</a:t>
            </a:r>
          </a:p>
          <a:p>
            <a:r>
              <a:rPr lang="ru-RU" sz="4000" dirty="0">
                <a:effectLst/>
              </a:rPr>
              <a:t>  ЕСЛИ нашлось (63) ТО заменить (63, 4)</a:t>
            </a:r>
          </a:p>
          <a:p>
            <a:r>
              <a:rPr lang="ru-RU" sz="4000" dirty="0">
                <a:effectLst/>
              </a:rPr>
              <a:t>  ИНАЧЕ</a:t>
            </a:r>
          </a:p>
          <a:p>
            <a:r>
              <a:rPr lang="ru-RU" sz="4000" dirty="0">
                <a:effectLst/>
              </a:rPr>
              <a:t>    ЕСЛИ нашлось (664) ТО заменить (664, 5)</a:t>
            </a:r>
          </a:p>
          <a:p>
            <a:r>
              <a:rPr lang="ru-RU" sz="4000" dirty="0">
                <a:effectLst/>
              </a:rPr>
              <a:t>    ИНАЧЕ</a:t>
            </a:r>
          </a:p>
          <a:p>
            <a:r>
              <a:rPr lang="ru-RU" sz="4000" dirty="0">
                <a:effectLst/>
              </a:rPr>
              <a:t>      ЕСЛИ нашлось (6665) ТО заменить (6665, 3) КОНЕЦ ЕСЛИ</a:t>
            </a:r>
          </a:p>
          <a:p>
            <a:r>
              <a:rPr lang="ru-RU" sz="4000" dirty="0">
                <a:effectLst/>
              </a:rPr>
              <a:t>    КОНЕЦ ЕСЛИ</a:t>
            </a:r>
          </a:p>
          <a:p>
            <a:r>
              <a:rPr lang="ru-RU" sz="4000" dirty="0">
                <a:effectLst/>
              </a:rPr>
              <a:t>  КОНЕЦ ЕСЛИ</a:t>
            </a:r>
          </a:p>
          <a:p>
            <a:r>
              <a:rPr lang="ru-RU" sz="4000" dirty="0">
                <a:effectLst/>
              </a:rPr>
              <a:t>КОНЕЦ ПОКА</a:t>
            </a:r>
          </a:p>
          <a:p>
            <a:r>
              <a:rPr lang="ru-RU" sz="4000" dirty="0">
                <a:effectLst/>
              </a:rPr>
              <a:t>КОНЕЦ</a:t>
            </a:r>
          </a:p>
          <a:p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>
                <a:effectLst/>
              </a:rPr>
              <a:t>Какая строка получится в результате применения приведённой выше программы к строке, в которой первая и последняя цифры – 4, а между ними стоит 125 цифр 6? В ответе запишите полученную строку.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4650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180</TotalTime>
  <Words>426</Words>
  <Application>Microsoft Office PowerPoint</Application>
  <PresentationFormat>Широкоэкранный</PresentationFormat>
  <Paragraphs>76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Arial Unicode MS</vt:lpstr>
      <vt:lpstr>Bookman Old Style</vt:lpstr>
      <vt:lpstr>Courier New</vt:lpstr>
      <vt:lpstr>Rockwell</vt:lpstr>
      <vt:lpstr>Damask</vt:lpstr>
      <vt:lpstr>Эффективные Методы обработки строк в решении задач ЕГЭ по информатике</vt:lpstr>
      <vt:lpstr>Строка – это упорядоченная последовательность символов. </vt:lpstr>
      <vt:lpstr>Из Аналитического отчёта о результатах участников ЕГЭ 2023 года по ИНФОРМАТИКЕ</vt:lpstr>
      <vt:lpstr>Срезы строк</vt:lpstr>
      <vt:lpstr>Функции обработки строк</vt:lpstr>
      <vt:lpstr>Функции обработки строк</vt:lpstr>
      <vt:lpstr>Задание №5</vt:lpstr>
      <vt:lpstr>Задание №5</vt:lpstr>
      <vt:lpstr>Задание №12</vt:lpstr>
      <vt:lpstr>Задание №12</vt:lpstr>
      <vt:lpstr>Задание 14</vt:lpstr>
      <vt:lpstr>Задание 23</vt:lpstr>
      <vt:lpstr>Задание 23</vt:lpstr>
      <vt:lpstr>Задание 24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обработки строк в решении задач ЕГЭ по информатике</dc:title>
  <dc:creator>Пользователь</dc:creator>
  <cp:lastModifiedBy>Пользователь</cp:lastModifiedBy>
  <cp:revision>26</cp:revision>
  <dcterms:created xsi:type="dcterms:W3CDTF">2024-03-03T11:05:41Z</dcterms:created>
  <dcterms:modified xsi:type="dcterms:W3CDTF">2024-03-26T14:28:58Z</dcterms:modified>
</cp:coreProperties>
</file>